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5"/>
  </p:notesMasterIdLst>
  <p:sldIdLst>
    <p:sldId id="256" r:id="rId2"/>
    <p:sldId id="259" r:id="rId3"/>
    <p:sldId id="258" r:id="rId4"/>
    <p:sldId id="270" r:id="rId5"/>
    <p:sldId id="260" r:id="rId6"/>
    <p:sldId id="289" r:id="rId7"/>
    <p:sldId id="285" r:id="rId8"/>
    <p:sldId id="286" r:id="rId9"/>
    <p:sldId id="287" r:id="rId10"/>
    <p:sldId id="290" r:id="rId11"/>
    <p:sldId id="266" r:id="rId12"/>
    <p:sldId id="261" r:id="rId13"/>
    <p:sldId id="293" r:id="rId14"/>
    <p:sldId id="294" r:id="rId15"/>
    <p:sldId id="291" r:id="rId16"/>
    <p:sldId id="295" r:id="rId17"/>
    <p:sldId id="263" r:id="rId18"/>
    <p:sldId id="279" r:id="rId19"/>
    <p:sldId id="281" r:id="rId20"/>
    <p:sldId id="282" r:id="rId21"/>
    <p:sldId id="283" r:id="rId22"/>
    <p:sldId id="284" r:id="rId23"/>
    <p:sldId id="26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43" autoAdjust="0"/>
  </p:normalViewPr>
  <p:slideViewPr>
    <p:cSldViewPr snapToGrid="0" snapToObjects="1">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8C46C-1159-9442-B02D-A226964DF01F}" type="datetimeFigureOut">
              <a:rPr lang="en-US" smtClean="0"/>
              <a:t>9/14/2018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CEAD1-E424-E242-B0EC-1AC5C328CC6D}" type="slidenum">
              <a:rPr lang="en-US" smtClean="0"/>
              <a:t>‹#›</a:t>
            </a:fld>
            <a:endParaRPr lang="en-US"/>
          </a:p>
        </p:txBody>
      </p:sp>
    </p:spTree>
    <p:extLst>
      <p:ext uri="{BB962C8B-B14F-4D97-AF65-F5344CB8AC3E}">
        <p14:creationId xmlns:p14="http://schemas.microsoft.com/office/powerpoint/2010/main" val="408444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https://www.youtube.com/watch?v=D9c364BrOio </a:t>
            </a:r>
          </a:p>
        </p:txBody>
      </p:sp>
      <p:sp>
        <p:nvSpPr>
          <p:cNvPr id="4" name="Slide Number Placeholder 3"/>
          <p:cNvSpPr>
            <a:spLocks noGrp="1"/>
          </p:cNvSpPr>
          <p:nvPr>
            <p:ph type="sldNum" sz="quarter" idx="10"/>
          </p:nvPr>
        </p:nvSpPr>
        <p:spPr/>
        <p:txBody>
          <a:bodyPr/>
          <a:lstStyle/>
          <a:p>
            <a:fld id="{116D7C56-D897-4FE4-842D-3C9E6016E818}" type="slidenum">
              <a:rPr lang="en-GB" smtClean="0"/>
              <a:t>8</a:t>
            </a:fld>
            <a:endParaRPr lang="en-GB"/>
          </a:p>
        </p:txBody>
      </p:sp>
    </p:spTree>
    <p:extLst>
      <p:ext uri="{BB962C8B-B14F-4D97-AF65-F5344CB8AC3E}">
        <p14:creationId xmlns:p14="http://schemas.microsoft.com/office/powerpoint/2010/main" val="205523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GB"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E1F4C7E3-0E3C-3247-828E-5CBCC2C06BAD}"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GB"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GB"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GB"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GB"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GB"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1F4C7E3-0E3C-3247-828E-5CBCC2C06BAD}"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E1F4C7E3-0E3C-3247-828E-5CBCC2C06BAD}"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E1F4C7E3-0E3C-3247-828E-5CBCC2C06BAD}" type="datetimeFigureOut">
              <a:rPr lang="en-US" smtClean="0"/>
              <a:t>9/14/2018</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D234999-DB6B-744D-87CD-2FA2FCE9BFEC}"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E1F4C7E3-0E3C-3247-828E-5CBCC2C06BAD}"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4C7E3-0E3C-3247-828E-5CBCC2C06BAD}"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E1F4C7E3-0E3C-3247-828E-5CBCC2C06BAD}"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234999-DB6B-744D-87CD-2FA2FCE9BF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GB"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1F4C7E3-0E3C-3247-828E-5CBCC2C06BAD}" type="datetimeFigureOut">
              <a:rPr lang="en-US" smtClean="0"/>
              <a:t>9/14/2018</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D234999-DB6B-744D-87CD-2FA2FCE9BFEC}"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Zohkzd0MYi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9385"/>
            <a:ext cx="8915400" cy="1315758"/>
          </a:xfrm>
        </p:spPr>
        <p:txBody>
          <a:bodyPr>
            <a:normAutofit/>
          </a:bodyPr>
          <a:lstStyle/>
          <a:p>
            <a:r>
              <a:rPr lang="en-US" dirty="0" smtClean="0"/>
              <a:t>Introspection and emergence of psychology as a science</a:t>
            </a:r>
            <a:endParaRPr lang="en-US" dirty="0"/>
          </a:p>
        </p:txBody>
      </p:sp>
    </p:spTree>
    <p:extLst>
      <p:ext uri="{BB962C8B-B14F-4D97-AF65-F5344CB8AC3E}">
        <p14:creationId xmlns:p14="http://schemas.microsoft.com/office/powerpoint/2010/main" val="248693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at the time</a:t>
            </a:r>
            <a:r>
              <a:rPr lang="mr-IN" dirty="0"/>
              <a:t>…</a:t>
            </a:r>
            <a:endParaRPr lang="en-US" dirty="0"/>
          </a:p>
        </p:txBody>
      </p:sp>
      <p:sp>
        <p:nvSpPr>
          <p:cNvPr id="4" name="Rectangle 3"/>
          <p:cNvSpPr/>
          <p:nvPr/>
        </p:nvSpPr>
        <p:spPr>
          <a:xfrm>
            <a:off x="461851" y="2274838"/>
            <a:ext cx="7877118" cy="2308324"/>
          </a:xfrm>
          <a:prstGeom prst="rect">
            <a:avLst/>
          </a:prstGeom>
        </p:spPr>
        <p:txBody>
          <a:bodyPr wrap="square">
            <a:spAutoFit/>
          </a:bodyPr>
          <a:lstStyle/>
          <a:p>
            <a:r>
              <a:rPr lang="en-US" sz="2400" b="1" dirty="0"/>
              <a:t>Wundt strictly controlled the environments where introspection took place,</a:t>
            </a:r>
            <a:r>
              <a:rPr lang="en-US" sz="2400" dirty="0"/>
              <a:t> controlled the stimuli and tasks that participants were asked to think about, limited the range of responses they might give and trained his participants so that they could give the most detailed observations possible.</a:t>
            </a:r>
          </a:p>
        </p:txBody>
      </p:sp>
    </p:spTree>
    <p:extLst>
      <p:ext uri="{BB962C8B-B14F-4D97-AF65-F5344CB8AC3E}">
        <p14:creationId xmlns:p14="http://schemas.microsoft.com/office/powerpoint/2010/main" val="710493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Furthermore</a:t>
            </a:r>
            <a:r>
              <a:rPr lang="mr-IN" dirty="0" smtClean="0"/>
              <a:t>…</a:t>
            </a:r>
            <a:r>
              <a:rPr lang="en-GB" dirty="0" smtClean="0"/>
              <a:t>.</a:t>
            </a:r>
            <a:endParaRPr lang="en-US" dirty="0"/>
          </a:p>
        </p:txBody>
      </p:sp>
      <p:sp>
        <p:nvSpPr>
          <p:cNvPr id="3" name="Content Placeholder 2"/>
          <p:cNvSpPr>
            <a:spLocks noGrp="1"/>
          </p:cNvSpPr>
          <p:nvPr>
            <p:ph idx="1"/>
          </p:nvPr>
        </p:nvSpPr>
        <p:spPr>
          <a:xfrm>
            <a:off x="564484" y="2377492"/>
            <a:ext cx="7762711" cy="3670767"/>
          </a:xfrm>
        </p:spPr>
        <p:txBody>
          <a:bodyPr>
            <a:normAutofit fontScale="92500" lnSpcReduction="20000"/>
          </a:bodyPr>
          <a:lstStyle/>
          <a:p>
            <a:pPr marL="0" indent="0">
              <a:buNone/>
            </a:pPr>
            <a:r>
              <a:rPr lang="en-GB" dirty="0" smtClean="0"/>
              <a:t>Introspection has </a:t>
            </a:r>
            <a:r>
              <a:rPr lang="en-GB" dirty="0"/>
              <a:t>not been entirely abandoned. </a:t>
            </a:r>
            <a:endParaRPr lang="en-GB" dirty="0" smtClean="0"/>
          </a:p>
          <a:p>
            <a:r>
              <a:rPr lang="en-US" dirty="0"/>
              <a:t>For example, </a:t>
            </a:r>
            <a:r>
              <a:rPr lang="en-US" b="1" dirty="0"/>
              <a:t>Griffiths (1994)</a:t>
            </a:r>
            <a:r>
              <a:rPr lang="en-US" dirty="0"/>
              <a:t> used introspection to study the cognitive processes of fruit machine gamblers.  </a:t>
            </a:r>
          </a:p>
          <a:p>
            <a:r>
              <a:rPr lang="en-US" dirty="0"/>
              <a:t>He asked them to ‘</a:t>
            </a:r>
            <a:r>
              <a:rPr lang="en-US" i="1" dirty="0"/>
              <a:t>think aloud</a:t>
            </a:r>
            <a:r>
              <a:rPr lang="en-US" dirty="0"/>
              <a:t>’ whilst playing a fruit machine into a microphone on their lapel. </a:t>
            </a:r>
            <a:endParaRPr lang="en-GB" dirty="0"/>
          </a:p>
          <a:p>
            <a:pPr marL="0" indent="0">
              <a:buNone/>
            </a:pPr>
            <a:r>
              <a:rPr lang="en-GB" dirty="0" smtClean="0"/>
              <a:t>Wundt’s </a:t>
            </a:r>
            <a:r>
              <a:rPr lang="en-GB" dirty="0"/>
              <a:t>work also paved the way for later </a:t>
            </a:r>
            <a:r>
              <a:rPr lang="en-GB" b="1" dirty="0"/>
              <a:t>controlled research</a:t>
            </a:r>
            <a:r>
              <a:rPr lang="en-GB" dirty="0"/>
              <a:t> and the study of mental processes e.g. by cognitive psychologists </a:t>
            </a:r>
            <a:endParaRPr lang="en-GB" dirty="0" smtClean="0"/>
          </a:p>
          <a:p>
            <a:pPr marL="0" indent="0">
              <a:buNone/>
            </a:pPr>
            <a:r>
              <a:rPr lang="en-GB" dirty="0" smtClean="0"/>
              <a:t>Therefore </a:t>
            </a:r>
            <a:r>
              <a:rPr lang="en-GB" dirty="0"/>
              <a:t>the concept still has some useful application to Psychology today. </a:t>
            </a:r>
            <a:endParaRPr lang="en-US" dirty="0"/>
          </a:p>
        </p:txBody>
      </p:sp>
    </p:spTree>
    <p:extLst>
      <p:ext uri="{BB962C8B-B14F-4D97-AF65-F5344CB8AC3E}">
        <p14:creationId xmlns:p14="http://schemas.microsoft.com/office/powerpoint/2010/main" val="196072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Complete the worksheet to consolidate your learning on Introspection</a:t>
            </a:r>
            <a:endParaRPr lang="en-US" dirty="0"/>
          </a:p>
        </p:txBody>
      </p:sp>
    </p:spTree>
    <p:extLst>
      <p:ext uri="{BB962C8B-B14F-4D97-AF65-F5344CB8AC3E}">
        <p14:creationId xmlns:p14="http://schemas.microsoft.com/office/powerpoint/2010/main" val="96801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990600"/>
          </a:xfrm>
        </p:spPr>
        <p:txBody>
          <a:bodyPr/>
          <a:lstStyle/>
          <a:p>
            <a:r>
              <a:rPr lang="en-GB" dirty="0" smtClean="0"/>
              <a:t>Exam Practice</a:t>
            </a:r>
            <a:endParaRPr lang="en-GB" dirty="0"/>
          </a:p>
        </p:txBody>
      </p:sp>
      <p:sp>
        <p:nvSpPr>
          <p:cNvPr id="3" name="Content Placeholder 2"/>
          <p:cNvSpPr>
            <a:spLocks noGrp="1"/>
          </p:cNvSpPr>
          <p:nvPr>
            <p:ph idx="1"/>
          </p:nvPr>
        </p:nvSpPr>
        <p:spPr>
          <a:xfrm>
            <a:off x="179512" y="1340768"/>
            <a:ext cx="8964488" cy="4876800"/>
          </a:xfrm>
        </p:spPr>
        <p:txBody>
          <a:bodyPr>
            <a:normAutofit fontScale="92500" lnSpcReduction="20000"/>
          </a:bodyPr>
          <a:lstStyle/>
          <a:p>
            <a:pPr marL="0" indent="0">
              <a:buNone/>
            </a:pPr>
            <a:endParaRPr lang="en-GB" b="1" dirty="0" smtClean="0"/>
          </a:p>
          <a:p>
            <a:pPr marL="0" indent="0">
              <a:buNone/>
            </a:pPr>
            <a:r>
              <a:rPr lang="en-GB" b="1" dirty="0" smtClean="0"/>
              <a:t>Core</a:t>
            </a:r>
            <a:endParaRPr lang="en-GB" b="1" dirty="0" smtClean="0"/>
          </a:p>
          <a:p>
            <a:pPr marL="0" indent="0">
              <a:buNone/>
            </a:pPr>
            <a:r>
              <a:rPr lang="en-GB" dirty="0" smtClean="0"/>
              <a:t>Individually have a go at one of the following </a:t>
            </a:r>
            <a:endParaRPr lang="en-GB" dirty="0"/>
          </a:p>
          <a:p>
            <a:r>
              <a:rPr lang="en-GB" dirty="0"/>
              <a:t>Outline one criticism of introspection as a method of investigation </a:t>
            </a:r>
            <a:r>
              <a:rPr lang="en-GB" dirty="0" smtClean="0"/>
              <a:t>(3 </a:t>
            </a:r>
            <a:r>
              <a:rPr lang="en-GB" dirty="0"/>
              <a:t>marks</a:t>
            </a:r>
            <a:r>
              <a:rPr lang="en-GB" dirty="0" smtClean="0"/>
              <a:t>).</a:t>
            </a:r>
          </a:p>
          <a:p>
            <a:r>
              <a:rPr lang="en-GB" dirty="0" smtClean="0"/>
              <a:t>Explain </a:t>
            </a:r>
            <a:r>
              <a:rPr lang="en-GB" dirty="0"/>
              <a:t>Wundt’s contribution to the development of Psychology (4 Marks) </a:t>
            </a:r>
            <a:endParaRPr lang="en-GB" dirty="0" smtClean="0"/>
          </a:p>
          <a:p>
            <a:pPr lvl="0"/>
            <a:r>
              <a:rPr lang="en-GB" dirty="0" smtClean="0"/>
              <a:t>Explain </a:t>
            </a:r>
            <a:r>
              <a:rPr lang="en-GB" dirty="0"/>
              <a:t>what is meant by the term introspection (4 marks</a:t>
            </a:r>
            <a:r>
              <a:rPr lang="en-GB" dirty="0" smtClean="0"/>
              <a:t>)</a:t>
            </a:r>
            <a:endParaRPr lang="en-GB" dirty="0" smtClean="0"/>
          </a:p>
          <a:p>
            <a:pPr marL="0" lvl="0" indent="0">
              <a:buNone/>
            </a:pPr>
            <a:endParaRPr lang="en-GB" b="1" dirty="0" smtClean="0"/>
          </a:p>
          <a:p>
            <a:pPr marL="0" lvl="0" indent="0">
              <a:buNone/>
            </a:pPr>
            <a:r>
              <a:rPr lang="en-GB" b="1" dirty="0" smtClean="0"/>
              <a:t>Extension</a:t>
            </a:r>
            <a:endParaRPr lang="en-GB" b="1" dirty="0" smtClean="0"/>
          </a:p>
          <a:p>
            <a:pPr lvl="0"/>
            <a:r>
              <a:rPr lang="en-GB" dirty="0" smtClean="0"/>
              <a:t>Challenge- Explain </a:t>
            </a:r>
            <a:r>
              <a:rPr lang="en-GB" dirty="0"/>
              <a:t>the emergence of Psychology as a science (6 </a:t>
            </a:r>
            <a:r>
              <a:rPr lang="en-GB" dirty="0" smtClean="0"/>
              <a:t>marks</a:t>
            </a:r>
            <a:endParaRPr lang="en-GB" dirty="0" smtClean="0"/>
          </a:p>
        </p:txBody>
      </p:sp>
    </p:spTree>
    <p:extLst>
      <p:ext uri="{BB962C8B-B14F-4D97-AF65-F5344CB8AC3E}">
        <p14:creationId xmlns:p14="http://schemas.microsoft.com/office/powerpoint/2010/main" val="391744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52" y="301658"/>
            <a:ext cx="8229600" cy="1186289"/>
          </a:xfrm>
        </p:spPr>
        <p:txBody>
          <a:bodyPr>
            <a:normAutofit fontScale="90000"/>
          </a:bodyPr>
          <a:lstStyle/>
          <a:p>
            <a:pPr lvl="0" algn="ctr"/>
            <a:r>
              <a:rPr lang="en-GB" sz="3100" dirty="0" smtClean="0"/>
              <a:t/>
            </a:r>
            <a:br>
              <a:rPr lang="en-GB" sz="3100" dirty="0" smtClean="0"/>
            </a:br>
            <a:r>
              <a:rPr lang="en-GB" sz="3100" dirty="0" smtClean="0"/>
              <a:t>Explain </a:t>
            </a:r>
            <a:r>
              <a:rPr lang="en-GB" sz="3100" dirty="0"/>
              <a:t>Wundt’s contribution to the development of Psychology (4 Marks) </a:t>
            </a:r>
            <a:r>
              <a:rPr lang="en-GB" dirty="0"/>
              <a:t/>
            </a:r>
            <a:br>
              <a:rPr lang="en-GB" dirty="0"/>
            </a:br>
            <a:endParaRPr lang="en-GB" dirty="0"/>
          </a:p>
        </p:txBody>
      </p:sp>
      <p:sp>
        <p:nvSpPr>
          <p:cNvPr id="3" name="Content Placeholder 2"/>
          <p:cNvSpPr>
            <a:spLocks noGrp="1"/>
          </p:cNvSpPr>
          <p:nvPr>
            <p:ph idx="1"/>
          </p:nvPr>
        </p:nvSpPr>
        <p:spPr>
          <a:xfrm>
            <a:off x="179512" y="1556792"/>
            <a:ext cx="8229600" cy="4876800"/>
          </a:xfrm>
        </p:spPr>
        <p:txBody>
          <a:bodyPr>
            <a:normAutofit fontScale="92500" lnSpcReduction="10000"/>
          </a:bodyPr>
          <a:lstStyle/>
          <a:p>
            <a:pPr marL="0" indent="0">
              <a:buNone/>
            </a:pPr>
            <a:r>
              <a:rPr lang="en-US" dirty="0" smtClean="0"/>
              <a:t>Possible </a:t>
            </a:r>
            <a:r>
              <a:rPr lang="en-US" dirty="0" smtClean="0"/>
              <a:t>content:</a:t>
            </a:r>
          </a:p>
          <a:p>
            <a:r>
              <a:rPr lang="en-US" dirty="0" smtClean="0"/>
              <a:t> Wundt known as ‘the father of psychology’ – moved from philosophical roots to controlled research </a:t>
            </a:r>
          </a:p>
          <a:p>
            <a:r>
              <a:rPr lang="en-US" dirty="0" smtClean="0"/>
              <a:t>Set </a:t>
            </a:r>
            <a:r>
              <a:rPr lang="en-US" dirty="0" smtClean="0"/>
              <a:t>up the first psychology laboratory in </a:t>
            </a:r>
            <a:r>
              <a:rPr lang="en-US" dirty="0" err="1" smtClean="0"/>
              <a:t>Liepzig</a:t>
            </a:r>
            <a:r>
              <a:rPr lang="en-US" dirty="0" smtClean="0"/>
              <a:t>, Germany in 1870s </a:t>
            </a:r>
          </a:p>
          <a:p>
            <a:r>
              <a:rPr lang="en-US" dirty="0" smtClean="0"/>
              <a:t>Promoted the use of introspection as a way of studying mental processes </a:t>
            </a:r>
          </a:p>
          <a:p>
            <a:r>
              <a:rPr lang="en-US" dirty="0" smtClean="0"/>
              <a:t>Introspection – systematic analysis of own conscious experience of a stimulus </a:t>
            </a:r>
          </a:p>
          <a:p>
            <a:r>
              <a:rPr lang="en-US" dirty="0" smtClean="0"/>
              <a:t>An experience was </a:t>
            </a:r>
            <a:r>
              <a:rPr lang="en-US" dirty="0" err="1" smtClean="0"/>
              <a:t>analysed</a:t>
            </a:r>
            <a:r>
              <a:rPr lang="en-US" dirty="0" smtClean="0"/>
              <a:t> in terms of its components parts </a:t>
            </a:r>
            <a:r>
              <a:rPr lang="en-US" dirty="0" err="1" smtClean="0"/>
              <a:t>eg</a:t>
            </a:r>
            <a:r>
              <a:rPr lang="en-US" dirty="0" smtClean="0"/>
              <a:t> sensations, emotional reaction etc. </a:t>
            </a:r>
          </a:p>
          <a:p>
            <a:r>
              <a:rPr lang="en-US" dirty="0" smtClean="0"/>
              <a:t>His work paved the way for later controlled research and the study of mental processes </a:t>
            </a:r>
            <a:r>
              <a:rPr lang="en-US" dirty="0" err="1" smtClean="0"/>
              <a:t>eg</a:t>
            </a:r>
            <a:r>
              <a:rPr lang="en-US" dirty="0" smtClean="0"/>
              <a:t> by cognitive psychologists. </a:t>
            </a:r>
          </a:p>
        </p:txBody>
      </p:sp>
    </p:spTree>
    <p:extLst>
      <p:ext uri="{BB962C8B-B14F-4D97-AF65-F5344CB8AC3E}">
        <p14:creationId xmlns:p14="http://schemas.microsoft.com/office/powerpoint/2010/main" val="132838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0073"/>
            <a:ext cx="8913813" cy="1448183"/>
          </a:xfrm>
        </p:spPr>
        <p:txBody>
          <a:bodyPr>
            <a:normAutofit fontScale="90000"/>
          </a:bodyPr>
          <a:lstStyle/>
          <a:p>
            <a:pPr marL="457200" indent="-457200" algn="ctr"/>
            <a:r>
              <a:rPr lang="en-GB" dirty="0"/>
              <a:t>Outline one criticism of introspection as a method of </a:t>
            </a:r>
            <a:r>
              <a:rPr lang="en-GB" dirty="0" smtClean="0"/>
              <a:t>investigation</a:t>
            </a:r>
            <a:br>
              <a:rPr lang="en-GB" dirty="0" smtClean="0"/>
            </a:br>
            <a:r>
              <a:rPr lang="en-GB" dirty="0" smtClean="0"/>
              <a:t> (3 </a:t>
            </a:r>
            <a:r>
              <a:rPr lang="en-GB" dirty="0"/>
              <a:t>marks).</a:t>
            </a:r>
          </a:p>
        </p:txBody>
      </p:sp>
      <p:sp>
        <p:nvSpPr>
          <p:cNvPr id="3" name="Content Placeholder 2"/>
          <p:cNvSpPr>
            <a:spLocks noGrp="1"/>
          </p:cNvSpPr>
          <p:nvPr>
            <p:ph idx="1"/>
          </p:nvPr>
        </p:nvSpPr>
        <p:spPr>
          <a:xfrm>
            <a:off x="846726" y="2595562"/>
            <a:ext cx="7878174" cy="3670767"/>
          </a:xfrm>
        </p:spPr>
        <p:txBody>
          <a:bodyPr>
            <a:normAutofit/>
          </a:bodyPr>
          <a:lstStyle/>
          <a:p>
            <a:pPr marL="0" indent="0">
              <a:buNone/>
            </a:pPr>
            <a:r>
              <a:rPr lang="en-GB" sz="2800" dirty="0" smtClean="0">
                <a:solidFill>
                  <a:srgbClr val="FF0000"/>
                </a:solidFill>
              </a:rPr>
              <a:t>One criticism of Introspection </a:t>
            </a:r>
            <a:r>
              <a:rPr lang="en-GB" sz="2800" dirty="0">
                <a:solidFill>
                  <a:srgbClr val="FF0000"/>
                </a:solidFill>
              </a:rPr>
              <a:t>is </a:t>
            </a:r>
            <a:r>
              <a:rPr lang="en-GB" sz="2800" dirty="0" smtClean="0">
                <a:solidFill>
                  <a:srgbClr val="FF0000"/>
                </a:solidFill>
              </a:rPr>
              <a:t>that it is too subjective. </a:t>
            </a:r>
            <a:r>
              <a:rPr lang="en-GB" sz="2800" dirty="0" smtClean="0">
                <a:solidFill>
                  <a:srgbClr val="0000FF"/>
                </a:solidFill>
              </a:rPr>
              <a:t>Introspection </a:t>
            </a:r>
            <a:r>
              <a:rPr lang="en-GB" sz="2800" dirty="0">
                <a:solidFill>
                  <a:srgbClr val="0000FF"/>
                </a:solidFill>
              </a:rPr>
              <a:t>is not a scientific or valid way of measuring </a:t>
            </a:r>
            <a:r>
              <a:rPr lang="en-GB" sz="2800" dirty="0" smtClean="0">
                <a:solidFill>
                  <a:srgbClr val="0000FF"/>
                </a:solidFill>
              </a:rPr>
              <a:t>behaviour. </a:t>
            </a:r>
            <a:r>
              <a:rPr lang="en-GB" sz="2800" dirty="0">
                <a:solidFill>
                  <a:srgbClr val="660066"/>
                </a:solidFill>
              </a:rPr>
              <a:t>P</a:t>
            </a:r>
            <a:r>
              <a:rPr lang="en-GB" sz="2800" dirty="0" smtClean="0">
                <a:solidFill>
                  <a:srgbClr val="660066"/>
                </a:solidFill>
              </a:rPr>
              <a:t>articipant </a:t>
            </a:r>
            <a:r>
              <a:rPr lang="en-GB" sz="2800" dirty="0">
                <a:solidFill>
                  <a:srgbClr val="660066"/>
                </a:solidFill>
              </a:rPr>
              <a:t>observations were subject to bias as they relied on participants revealing their own private subjective </a:t>
            </a:r>
            <a:r>
              <a:rPr lang="en-GB" sz="2800" dirty="0" smtClean="0">
                <a:solidFill>
                  <a:srgbClr val="660066"/>
                </a:solidFill>
              </a:rPr>
              <a:t>experience meaning that the procedure could </a:t>
            </a:r>
            <a:r>
              <a:rPr lang="en-GB" sz="2800" dirty="0">
                <a:solidFill>
                  <a:srgbClr val="660066"/>
                </a:solidFill>
              </a:rPr>
              <a:t>not be </a:t>
            </a:r>
            <a:r>
              <a:rPr lang="en-GB" sz="2800" dirty="0" smtClean="0">
                <a:solidFill>
                  <a:srgbClr val="660066"/>
                </a:solidFill>
              </a:rPr>
              <a:t>replicated.</a:t>
            </a:r>
            <a:endParaRPr lang="en-GB" sz="2800" dirty="0">
              <a:solidFill>
                <a:srgbClr val="660066"/>
              </a:solidFill>
            </a:endParaRPr>
          </a:p>
        </p:txBody>
      </p:sp>
    </p:spTree>
    <p:extLst>
      <p:ext uri="{BB962C8B-B14F-4D97-AF65-F5344CB8AC3E}">
        <p14:creationId xmlns:p14="http://schemas.microsoft.com/office/powerpoint/2010/main" val="4216006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3121" y="463980"/>
            <a:ext cx="8913813" cy="914400"/>
          </a:xfrm>
        </p:spPr>
        <p:txBody>
          <a:bodyPr>
            <a:normAutofit fontScale="90000"/>
          </a:bodyPr>
          <a:lstStyle/>
          <a:p>
            <a:r>
              <a:rPr lang="en-GB" dirty="0" smtClean="0"/>
              <a:t>Explain/ Discuss the emergence of Psychology as a science( 8 marks)</a:t>
            </a:r>
            <a:endParaRPr lang="en-GB" dirty="0"/>
          </a:p>
        </p:txBody>
      </p:sp>
      <p:sp>
        <p:nvSpPr>
          <p:cNvPr id="3" name="Content Placeholder 2"/>
          <p:cNvSpPr>
            <a:spLocks noGrp="1"/>
          </p:cNvSpPr>
          <p:nvPr>
            <p:ph idx="1"/>
          </p:nvPr>
        </p:nvSpPr>
        <p:spPr>
          <a:xfrm>
            <a:off x="348791" y="1743959"/>
            <a:ext cx="8521831" cy="4666267"/>
          </a:xfrm>
        </p:spPr>
        <p:txBody>
          <a:bodyPr>
            <a:normAutofit fontScale="40000" lnSpcReduction="20000"/>
          </a:bodyPr>
          <a:lstStyle/>
          <a:p>
            <a:pPr marL="0" indent="0">
              <a:buNone/>
            </a:pPr>
            <a:r>
              <a:rPr lang="en-US" b="1" dirty="0" smtClean="0"/>
              <a:t>Outline content </a:t>
            </a:r>
          </a:p>
          <a:p>
            <a:r>
              <a:rPr lang="en-US" dirty="0" smtClean="0"/>
              <a:t>Wundt- Psychology as a separate discipline</a:t>
            </a:r>
          </a:p>
          <a:p>
            <a:r>
              <a:rPr lang="en-US" dirty="0" smtClean="0"/>
              <a:t>Wundt </a:t>
            </a:r>
            <a:r>
              <a:rPr lang="en-US" dirty="0"/>
              <a:t>showed that empirical methods could be applied to the study of mental processes</a:t>
            </a:r>
            <a:r>
              <a:rPr lang="en-US" dirty="0" smtClean="0"/>
              <a:t>.</a:t>
            </a:r>
          </a:p>
          <a:p>
            <a:r>
              <a:rPr lang="en-US" dirty="0" smtClean="0"/>
              <a:t>Introspection</a:t>
            </a:r>
          </a:p>
          <a:p>
            <a:r>
              <a:rPr lang="en-US" dirty="0" smtClean="0"/>
              <a:t>Empirical </a:t>
            </a:r>
            <a:r>
              <a:rPr lang="en-US" dirty="0"/>
              <a:t>methods of research are based on actual experience rather than on theory or belief. </a:t>
            </a:r>
          </a:p>
          <a:p>
            <a:r>
              <a:rPr lang="en-US" dirty="0" smtClean="0"/>
              <a:t>Emergence </a:t>
            </a:r>
            <a:r>
              <a:rPr lang="en-US" dirty="0"/>
              <a:t>of </a:t>
            </a:r>
            <a:r>
              <a:rPr lang="en-US" dirty="0" smtClean="0"/>
              <a:t>Behaviourism due to subjectivity </a:t>
            </a:r>
            <a:r>
              <a:rPr lang="en-US" dirty="0"/>
              <a:t>of introspection</a:t>
            </a:r>
          </a:p>
          <a:p>
            <a:r>
              <a:rPr lang="en-US" dirty="0" smtClean="0"/>
              <a:t>The </a:t>
            </a:r>
            <a:r>
              <a:rPr lang="en-US" dirty="0"/>
              <a:t>laboratory </a:t>
            </a:r>
            <a:r>
              <a:rPr lang="en-US" dirty="0" smtClean="0"/>
              <a:t>experiment</a:t>
            </a:r>
          </a:p>
          <a:p>
            <a:r>
              <a:rPr lang="en-US" dirty="0" smtClean="0"/>
              <a:t>Objectivity</a:t>
            </a:r>
            <a:endParaRPr lang="en-US" dirty="0"/>
          </a:p>
          <a:p>
            <a:endParaRPr lang="en-US" b="1" dirty="0"/>
          </a:p>
          <a:p>
            <a:pPr marL="0" indent="0">
              <a:buNone/>
            </a:pPr>
            <a:r>
              <a:rPr lang="en-US" b="1" dirty="0" smtClean="0"/>
              <a:t>Discussion - </a:t>
            </a:r>
            <a:r>
              <a:rPr lang="en-US" dirty="0" smtClean="0"/>
              <a:t>Should </a:t>
            </a:r>
            <a:r>
              <a:rPr lang="en-US" dirty="0"/>
              <a:t>psychology be a science</a:t>
            </a:r>
            <a:r>
              <a:rPr lang="en-US" dirty="0" smtClean="0"/>
              <a:t>? Two of the following</a:t>
            </a:r>
            <a:endParaRPr lang="en-US" dirty="0"/>
          </a:p>
          <a:p>
            <a:r>
              <a:rPr lang="en-GB" dirty="0"/>
              <a:t>Much of the subject of Psychology is </a:t>
            </a:r>
            <a:r>
              <a:rPr lang="en-GB" dirty="0" smtClean="0"/>
              <a:t>unobservable therefore a scientific approach is not appropriate </a:t>
            </a:r>
            <a:endParaRPr lang="en-GB" dirty="0"/>
          </a:p>
          <a:p>
            <a:r>
              <a:rPr lang="en-GB" dirty="0" smtClean="0"/>
              <a:t>Determinism- Adopting a scientific approach suggests behaviour has a cause and is therefore determined. This helps psychologists predict behaviour which has useful application especially in managing and treating </a:t>
            </a:r>
            <a:r>
              <a:rPr lang="en-GB" dirty="0" smtClean="0"/>
              <a:t>abnormality</a:t>
            </a:r>
            <a:endParaRPr lang="en-GB" dirty="0"/>
          </a:p>
          <a:p>
            <a:r>
              <a:rPr lang="en-GB" dirty="0" smtClean="0"/>
              <a:t>Objectivity </a:t>
            </a:r>
            <a:r>
              <a:rPr lang="en-GB" dirty="0"/>
              <a:t>reduces </a:t>
            </a:r>
            <a:r>
              <a:rPr lang="en-GB" dirty="0" smtClean="0"/>
              <a:t>reality- Objective methods of science often involve artificial tasks and removing the individual from their natural environment which can</a:t>
            </a:r>
            <a:endParaRPr lang="en-GB" dirty="0"/>
          </a:p>
          <a:p>
            <a:endParaRPr lang="en-GB" dirty="0"/>
          </a:p>
          <a:p>
            <a:pPr marL="0" indent="0">
              <a:buNone/>
            </a:pPr>
            <a:endParaRPr lang="en-US" b="1" dirty="0" smtClean="0"/>
          </a:p>
          <a:p>
            <a:pPr marL="0" indent="0">
              <a:buNone/>
            </a:pPr>
            <a:endParaRPr lang="en-US" b="1" dirty="0"/>
          </a:p>
          <a:p>
            <a:endParaRPr lang="en-GB" dirty="0"/>
          </a:p>
        </p:txBody>
      </p:sp>
    </p:spTree>
    <p:extLst>
      <p:ext uri="{BB962C8B-B14F-4D97-AF65-F5344CB8AC3E}">
        <p14:creationId xmlns:p14="http://schemas.microsoft.com/office/powerpoint/2010/main" val="1917448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8913813" cy="1146644"/>
          </a:xfrm>
        </p:spPr>
        <p:txBody>
          <a:bodyPr>
            <a:noAutofit/>
          </a:bodyPr>
          <a:lstStyle/>
          <a:p>
            <a:pPr algn="ctr"/>
            <a:r>
              <a:rPr lang="en-US" dirty="0" smtClean="0"/>
              <a:t>Emergence of psychology as a science</a:t>
            </a:r>
            <a:endParaRPr lang="en-US" dirty="0"/>
          </a:p>
        </p:txBody>
      </p:sp>
      <p:sp>
        <p:nvSpPr>
          <p:cNvPr id="3" name="Content Placeholder 2"/>
          <p:cNvSpPr>
            <a:spLocks noGrp="1"/>
          </p:cNvSpPr>
          <p:nvPr>
            <p:ph idx="1"/>
          </p:nvPr>
        </p:nvSpPr>
        <p:spPr>
          <a:xfrm>
            <a:off x="320730" y="2595562"/>
            <a:ext cx="8404170" cy="3670767"/>
          </a:xfrm>
        </p:spPr>
        <p:txBody>
          <a:bodyPr/>
          <a:lstStyle/>
          <a:p>
            <a:pPr marL="0" indent="0" algn="ctr">
              <a:buNone/>
            </a:pPr>
            <a:r>
              <a:rPr lang="en-GB" b="1" u="sng" dirty="0">
                <a:hlinkClick r:id="rId2"/>
              </a:rPr>
              <a:t>https://www.youtube.com/watch?v=Zohkzd0MYiI</a:t>
            </a:r>
            <a:endParaRPr lang="en-GB" dirty="0"/>
          </a:p>
          <a:p>
            <a:pPr marL="0" indent="0">
              <a:buNone/>
            </a:pPr>
            <a:endParaRPr lang="en-GB" b="1" dirty="0" smtClean="0"/>
          </a:p>
          <a:p>
            <a:pPr marL="0" indent="0" algn="ctr">
              <a:buNone/>
            </a:pPr>
            <a:r>
              <a:rPr lang="en-GB" b="1" dirty="0" smtClean="0"/>
              <a:t>Note down the features </a:t>
            </a:r>
            <a:r>
              <a:rPr lang="en-GB" b="1" dirty="0"/>
              <a:t>of science and key </a:t>
            </a:r>
            <a:r>
              <a:rPr lang="en-GB" b="1" dirty="0" smtClean="0"/>
              <a:t>terms mentioned </a:t>
            </a:r>
            <a:r>
              <a:rPr lang="en-GB" b="1" dirty="0"/>
              <a:t>in the </a:t>
            </a:r>
            <a:r>
              <a:rPr lang="en-GB" b="1" dirty="0" smtClean="0"/>
              <a:t>clip</a:t>
            </a:r>
            <a:endParaRPr lang="en-GB" dirty="0"/>
          </a:p>
          <a:p>
            <a:endParaRPr lang="en-US" dirty="0"/>
          </a:p>
        </p:txBody>
      </p:sp>
    </p:spTree>
    <p:extLst>
      <p:ext uri="{BB962C8B-B14F-4D97-AF65-F5344CB8AC3E}">
        <p14:creationId xmlns:p14="http://schemas.microsoft.com/office/powerpoint/2010/main" val="212593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Psychology as a Science</a:t>
            </a:r>
            <a:endParaRPr lang="en-GB" dirty="0"/>
          </a:p>
        </p:txBody>
      </p:sp>
      <p:sp>
        <p:nvSpPr>
          <p:cNvPr id="3" name="Content Placeholder 2"/>
          <p:cNvSpPr>
            <a:spLocks noGrp="1"/>
          </p:cNvSpPr>
          <p:nvPr>
            <p:ph idx="1"/>
          </p:nvPr>
        </p:nvSpPr>
        <p:spPr>
          <a:xfrm>
            <a:off x="359217" y="2595562"/>
            <a:ext cx="8365683" cy="3670767"/>
          </a:xfrm>
        </p:spPr>
        <p:txBody>
          <a:bodyPr>
            <a:normAutofit/>
          </a:bodyPr>
          <a:lstStyle/>
          <a:p>
            <a:pPr algn="just"/>
            <a:r>
              <a:rPr lang="en-GB" sz="2000" dirty="0" smtClean="0"/>
              <a:t>Different psychological approaches emerged at different times and in your induction you encountered four approaches to psychology.</a:t>
            </a:r>
            <a:endParaRPr lang="en-GB" dirty="0" smtClean="0"/>
          </a:p>
          <a:p>
            <a:pPr algn="just"/>
            <a:r>
              <a:rPr lang="en-GB" b="1" dirty="0" smtClean="0">
                <a:solidFill>
                  <a:srgbClr val="660066"/>
                </a:solidFill>
              </a:rPr>
              <a:t>Task: In groups, put the approaches in the correct order in which they emerged, telling the story of how psychology emerged as a science. Also try to match the ‘date’ which goes with each approach. </a:t>
            </a:r>
          </a:p>
          <a:p>
            <a:r>
              <a:rPr lang="en-GB" b="1" dirty="0" smtClean="0">
                <a:solidFill>
                  <a:srgbClr val="660066"/>
                </a:solidFill>
              </a:rPr>
              <a:t>You have 10 minutes.</a:t>
            </a:r>
          </a:p>
        </p:txBody>
      </p:sp>
      <p:sp>
        <p:nvSpPr>
          <p:cNvPr id="8" name="Rectangle 7"/>
          <p:cNvSpPr>
            <a:spLocks noChangeArrowheads="1"/>
          </p:cNvSpPr>
          <p:nvPr/>
        </p:nvSpPr>
        <p:spPr bwMode="auto">
          <a:xfrm>
            <a:off x="457200" y="6000321"/>
            <a:ext cx="8229600" cy="270000"/>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9" name="Rectangle 8"/>
          <p:cNvSpPr>
            <a:spLocks noChangeArrowheads="1"/>
          </p:cNvSpPr>
          <p:nvPr/>
        </p:nvSpPr>
        <p:spPr bwMode="auto">
          <a:xfrm>
            <a:off x="457200" y="6000321"/>
            <a:ext cx="8229600" cy="270000"/>
          </a:xfrm>
          <a:prstGeom prst="rect">
            <a:avLst/>
          </a:prstGeom>
          <a:noFill/>
          <a:ln w="28575">
            <a:solidFill>
              <a:schemeClr val="tx1"/>
            </a:solidFill>
            <a:miter lim="800000"/>
            <a:headEnd/>
            <a:tailEnd/>
          </a:ln>
          <a:effectLst/>
        </p:spPr>
        <p:txBody>
          <a:bodyPr wrap="none" anchor="ctr"/>
          <a:lstStyle/>
          <a:p>
            <a:endParaRPr lang="en-GB"/>
          </a:p>
        </p:txBody>
      </p:sp>
      <p:sp>
        <p:nvSpPr>
          <p:cNvPr id="10" name="Text Box 5"/>
          <p:cNvSpPr txBox="1">
            <a:spLocks noChangeArrowheads="1"/>
          </p:cNvSpPr>
          <p:nvPr/>
        </p:nvSpPr>
        <p:spPr bwMode="auto">
          <a:xfrm>
            <a:off x="3897665" y="5953090"/>
            <a:ext cx="1348669" cy="369332"/>
          </a:xfrm>
          <a:prstGeom prst="rect">
            <a:avLst/>
          </a:prstGeom>
          <a:noFill/>
          <a:ln w="9525">
            <a:noFill/>
            <a:miter lim="800000"/>
            <a:headEnd/>
            <a:tailEnd/>
          </a:ln>
          <a:effectLst/>
        </p:spPr>
        <p:txBody>
          <a:bodyPr wrap="square">
            <a:spAutoFit/>
          </a:bodyPr>
          <a:lstStyle/>
          <a:p>
            <a:pPr algn="ctr"/>
            <a:r>
              <a:rPr lang="en-GB" dirty="0" smtClean="0">
                <a:latin typeface="Candara" panose="020E0502030303020204" pitchFamily="34" charset="0"/>
              </a:rPr>
              <a:t>10 Minutes</a:t>
            </a:r>
            <a:endParaRPr lang="en-GB" dirty="0">
              <a:latin typeface="Candara" panose="020E0502030303020204" pitchFamily="34" charset="0"/>
            </a:endParaRPr>
          </a:p>
        </p:txBody>
      </p:sp>
    </p:spTree>
    <p:extLst>
      <p:ext uri="{BB962C8B-B14F-4D97-AF65-F5344CB8AC3E}">
        <p14:creationId xmlns:p14="http://schemas.microsoft.com/office/powerpoint/2010/main" val="231085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900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06" y="318540"/>
            <a:ext cx="3914775" cy="57245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244" y="318540"/>
            <a:ext cx="3924300" cy="5753100"/>
          </a:xfrm>
          <a:prstGeom prst="rect">
            <a:avLst/>
          </a:prstGeom>
        </p:spPr>
      </p:pic>
    </p:spTree>
    <p:extLst>
      <p:ext uri="{BB962C8B-B14F-4D97-AF65-F5344CB8AC3E}">
        <p14:creationId xmlns:p14="http://schemas.microsoft.com/office/powerpoint/2010/main" val="2781667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sp>
        <p:nvSpPr>
          <p:cNvPr id="3" name="Content Placeholder 2"/>
          <p:cNvSpPr>
            <a:spLocks noGrp="1"/>
          </p:cNvSpPr>
          <p:nvPr>
            <p:ph idx="1"/>
          </p:nvPr>
        </p:nvSpPr>
        <p:spPr>
          <a:xfrm>
            <a:off x="586154" y="2400178"/>
            <a:ext cx="8138746" cy="3670767"/>
          </a:xfrm>
        </p:spPr>
        <p:txBody>
          <a:bodyPr>
            <a:noAutofit/>
          </a:bodyPr>
          <a:lstStyle/>
          <a:p>
            <a:pPr marL="0" indent="0">
              <a:buNone/>
            </a:pPr>
            <a:r>
              <a:rPr lang="en-US" sz="2400" dirty="0" smtClean="0"/>
              <a:t>As you walk in to the room you have been given a key term from one of the approaches that you looked at yesterday. </a:t>
            </a:r>
          </a:p>
          <a:p>
            <a:pPr marL="0" indent="0">
              <a:buNone/>
            </a:pPr>
            <a:endParaRPr lang="en-US" sz="2400" dirty="0"/>
          </a:p>
          <a:p>
            <a:pPr marL="0" indent="0">
              <a:buNone/>
            </a:pPr>
            <a:r>
              <a:rPr lang="en-US" sz="2400" dirty="0" smtClean="0"/>
              <a:t>Individually, decide which approach the key term belongs to and go and stand next to the whiteboard.</a:t>
            </a:r>
          </a:p>
          <a:p>
            <a:pPr marL="0" indent="0">
              <a:buNone/>
            </a:pPr>
            <a:endParaRPr lang="en-US" sz="2400" dirty="0" smtClean="0"/>
          </a:p>
          <a:p>
            <a:pPr marL="0" indent="0">
              <a:buNone/>
            </a:pPr>
            <a:r>
              <a:rPr lang="en-US" sz="2400" dirty="0" smtClean="0"/>
              <a:t>Jot down as much information as you can remember about the approach on your whiteboard</a:t>
            </a:r>
            <a:endParaRPr lang="en-US" sz="2400" dirty="0"/>
          </a:p>
        </p:txBody>
      </p:sp>
    </p:spTree>
    <p:extLst>
      <p:ext uri="{BB962C8B-B14F-4D97-AF65-F5344CB8AC3E}">
        <p14:creationId xmlns:p14="http://schemas.microsoft.com/office/powerpoint/2010/main" val="82010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53077"/>
            <a:ext cx="3954138" cy="57961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457" y="232189"/>
            <a:ext cx="3990784" cy="5817075"/>
          </a:xfrm>
          <a:prstGeom prst="rect">
            <a:avLst/>
          </a:prstGeom>
        </p:spPr>
      </p:pic>
    </p:spTree>
    <p:extLst>
      <p:ext uri="{BB962C8B-B14F-4D97-AF65-F5344CB8AC3E}">
        <p14:creationId xmlns:p14="http://schemas.microsoft.com/office/powerpoint/2010/main" val="1137075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3293"/>
            <a:ext cx="3933825" cy="57435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0" y="353292"/>
            <a:ext cx="3943350" cy="5743575"/>
          </a:xfrm>
          <a:prstGeom prst="rect">
            <a:avLst/>
          </a:prstGeom>
        </p:spPr>
      </p:pic>
    </p:spTree>
    <p:extLst>
      <p:ext uri="{BB962C8B-B14F-4D97-AF65-F5344CB8AC3E}">
        <p14:creationId xmlns:p14="http://schemas.microsoft.com/office/powerpoint/2010/main" val="2780764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850" y="318541"/>
            <a:ext cx="3924300" cy="5724525"/>
          </a:xfrm>
          <a:prstGeom prst="rect">
            <a:avLst/>
          </a:prstGeom>
        </p:spPr>
      </p:pic>
    </p:spTree>
    <p:extLst>
      <p:ext uri="{BB962C8B-B14F-4D97-AF65-F5344CB8AC3E}">
        <p14:creationId xmlns:p14="http://schemas.microsoft.com/office/powerpoint/2010/main" val="449021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a:t>
            </a:r>
            <a:endParaRPr lang="en-US" dirty="0"/>
          </a:p>
        </p:txBody>
      </p:sp>
      <p:sp>
        <p:nvSpPr>
          <p:cNvPr id="3" name="Content Placeholder 2"/>
          <p:cNvSpPr>
            <a:spLocks noGrp="1"/>
          </p:cNvSpPr>
          <p:nvPr>
            <p:ph idx="1"/>
          </p:nvPr>
        </p:nvSpPr>
        <p:spPr>
          <a:xfrm>
            <a:off x="372046" y="2595562"/>
            <a:ext cx="8352854" cy="3670767"/>
          </a:xfrm>
        </p:spPr>
        <p:txBody>
          <a:bodyPr>
            <a:normAutofit/>
          </a:bodyPr>
          <a:lstStyle/>
          <a:p>
            <a:pPr marL="0" indent="0" algn="ctr">
              <a:buNone/>
            </a:pPr>
            <a:r>
              <a:rPr lang="en-GB" sz="4400" b="1" u="sng" dirty="0" smtClean="0"/>
              <a:t>Should </a:t>
            </a:r>
            <a:r>
              <a:rPr lang="en-GB" sz="4400" b="1" u="sng" dirty="0"/>
              <a:t>Psychology be a science</a:t>
            </a:r>
            <a:r>
              <a:rPr lang="en-GB" sz="4400" b="1" u="sng" dirty="0" smtClean="0"/>
              <a:t>?</a:t>
            </a:r>
          </a:p>
        </p:txBody>
      </p:sp>
      <p:pic>
        <p:nvPicPr>
          <p:cNvPr id="4" name="Picture 3" descr="pic05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930" y="4104857"/>
            <a:ext cx="3229936" cy="1835002"/>
          </a:xfrm>
          <a:prstGeom prst="rect">
            <a:avLst/>
          </a:prstGeom>
        </p:spPr>
      </p:pic>
    </p:spTree>
    <p:extLst>
      <p:ext uri="{BB962C8B-B14F-4D97-AF65-F5344CB8AC3E}">
        <p14:creationId xmlns:p14="http://schemas.microsoft.com/office/powerpoint/2010/main" val="197585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is your group for today</a:t>
            </a:r>
            <a:endParaRPr lang="en-US" dirty="0"/>
          </a:p>
        </p:txBody>
      </p:sp>
      <p:sp>
        <p:nvSpPr>
          <p:cNvPr id="3" name="Content Placeholder 2"/>
          <p:cNvSpPr>
            <a:spLocks noGrp="1"/>
          </p:cNvSpPr>
          <p:nvPr>
            <p:ph idx="1"/>
          </p:nvPr>
        </p:nvSpPr>
        <p:spPr>
          <a:xfrm>
            <a:off x="547077" y="2595562"/>
            <a:ext cx="8177823" cy="3670767"/>
          </a:xfrm>
        </p:spPr>
        <p:txBody>
          <a:bodyPr>
            <a:normAutofit lnSpcReduction="10000"/>
          </a:bodyPr>
          <a:lstStyle/>
          <a:p>
            <a:endParaRPr lang="en-US" dirty="0" smtClean="0"/>
          </a:p>
          <a:p>
            <a:r>
              <a:rPr lang="en-US" sz="2800" dirty="0" smtClean="0"/>
              <a:t>On your table are some of the key assumptions of the approaches that you were introduced to yesterday.</a:t>
            </a:r>
          </a:p>
          <a:p>
            <a:endParaRPr lang="en-US" sz="2800" dirty="0" smtClean="0"/>
          </a:p>
          <a:p>
            <a:r>
              <a:rPr lang="en-US" sz="2800" dirty="0" smtClean="0"/>
              <a:t>As a group decide which approach the assumptions belong to. </a:t>
            </a:r>
            <a:endParaRPr lang="en-US" sz="2800" dirty="0"/>
          </a:p>
        </p:txBody>
      </p:sp>
    </p:spTree>
    <p:extLst>
      <p:ext uri="{BB962C8B-B14F-4D97-AF65-F5344CB8AC3E}">
        <p14:creationId xmlns:p14="http://schemas.microsoft.com/office/powerpoint/2010/main" val="347859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algn="just"/>
            <a:r>
              <a:rPr lang="en-US" dirty="0"/>
              <a:t>To </a:t>
            </a:r>
            <a:r>
              <a:rPr lang="en-US" b="1" dirty="0"/>
              <a:t>outline</a:t>
            </a:r>
            <a:r>
              <a:rPr lang="en-US" dirty="0"/>
              <a:t> and </a:t>
            </a:r>
            <a:r>
              <a:rPr lang="en-US" b="1" dirty="0"/>
              <a:t>evaluate</a:t>
            </a:r>
            <a:r>
              <a:rPr lang="en-US" dirty="0"/>
              <a:t> the process of </a:t>
            </a:r>
            <a:r>
              <a:rPr lang="en-US" b="1" dirty="0"/>
              <a:t>introspection</a:t>
            </a:r>
            <a:r>
              <a:rPr lang="en-US" dirty="0"/>
              <a:t>, as a method for examining the human mind.</a:t>
            </a:r>
          </a:p>
          <a:p>
            <a:pPr algn="just"/>
            <a:endParaRPr lang="en-US" dirty="0"/>
          </a:p>
          <a:p>
            <a:pPr algn="just"/>
            <a:r>
              <a:rPr lang="en-US" dirty="0"/>
              <a:t>To understand the development of psychology as a science, by recreating a timeline for the history of psychology.</a:t>
            </a:r>
          </a:p>
        </p:txBody>
      </p:sp>
    </p:spTree>
    <p:extLst>
      <p:ext uri="{BB962C8B-B14F-4D97-AF65-F5344CB8AC3E}">
        <p14:creationId xmlns:p14="http://schemas.microsoft.com/office/powerpoint/2010/main" val="142490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Wilhelm Wundt</a:t>
            </a:r>
            <a:endParaRPr lang="en-US" dirty="0"/>
          </a:p>
        </p:txBody>
      </p:sp>
      <p:sp>
        <p:nvSpPr>
          <p:cNvPr id="3" name="Content Placeholder 2"/>
          <p:cNvSpPr>
            <a:spLocks noGrp="1"/>
          </p:cNvSpPr>
          <p:nvPr>
            <p:ph idx="1"/>
          </p:nvPr>
        </p:nvSpPr>
        <p:spPr>
          <a:xfrm>
            <a:off x="449385" y="2572970"/>
            <a:ext cx="8275515" cy="3670767"/>
          </a:xfrm>
        </p:spPr>
        <p:txBody>
          <a:bodyPr>
            <a:normAutofit/>
          </a:bodyPr>
          <a:lstStyle/>
          <a:p>
            <a:pPr marL="0" indent="0">
              <a:buNone/>
            </a:pPr>
            <a:r>
              <a:rPr lang="en-GB" dirty="0" smtClean="0"/>
              <a:t>William </a:t>
            </a:r>
            <a:r>
              <a:rPr lang="en-GB" dirty="0"/>
              <a:t>was the first person to be called a psychologist</a:t>
            </a:r>
            <a:r>
              <a:rPr lang="en-GB" dirty="0" smtClean="0"/>
              <a:t>.</a:t>
            </a:r>
            <a:endParaRPr lang="en-GB" dirty="0"/>
          </a:p>
          <a:p>
            <a:pPr marL="0" indent="0">
              <a:buNone/>
            </a:pPr>
            <a:r>
              <a:rPr lang="en-GB" dirty="0"/>
              <a:t>He opened a psychology laboratory in Germany in </a:t>
            </a:r>
            <a:r>
              <a:rPr lang="en-GB" dirty="0" smtClean="0"/>
              <a:t>1879</a:t>
            </a:r>
            <a:endParaRPr lang="en-GB" dirty="0"/>
          </a:p>
          <a:p>
            <a:pPr marL="0" indent="0">
              <a:buNone/>
            </a:pPr>
            <a:r>
              <a:rPr lang="en-GB" dirty="0"/>
              <a:t>He wanted to explore the human ‘mind’</a:t>
            </a:r>
            <a:r>
              <a:rPr lang="en-GB" dirty="0" smtClean="0"/>
              <a:t>…</a:t>
            </a:r>
          </a:p>
          <a:p>
            <a:pPr marL="0" indent="0">
              <a:buNone/>
            </a:pPr>
            <a:r>
              <a:rPr lang="en-US" dirty="0"/>
              <a:t>His approach to psychology was to study the structure of the human mind, by breaking down behaviours into their basic elements, hence his approach became known as </a:t>
            </a:r>
            <a:r>
              <a:rPr lang="en-US" b="1" dirty="0"/>
              <a:t>structuralism</a:t>
            </a:r>
            <a:r>
              <a:rPr lang="en-US" b="1" dirty="0" smtClean="0"/>
              <a:t>.</a:t>
            </a:r>
          </a:p>
          <a:p>
            <a:pPr marL="0" indent="0">
              <a:buNone/>
            </a:pPr>
            <a:r>
              <a:rPr lang="en-US" b="1" dirty="0" smtClean="0"/>
              <a:t>  </a:t>
            </a:r>
            <a:endParaRPr lang="en-GB" dirty="0"/>
          </a:p>
          <a:p>
            <a:endParaRPr lang="en-GB" dirty="0"/>
          </a:p>
          <a:p>
            <a:endParaRPr lang="en-US" dirty="0"/>
          </a:p>
        </p:txBody>
      </p:sp>
    </p:spTree>
    <p:extLst>
      <p:ext uri="{BB962C8B-B14F-4D97-AF65-F5344CB8AC3E}">
        <p14:creationId xmlns:p14="http://schemas.microsoft.com/office/powerpoint/2010/main" val="425285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is introspection?</a:t>
            </a:r>
            <a:endParaRPr lang="en-GB" dirty="0"/>
          </a:p>
        </p:txBody>
      </p:sp>
      <p:sp>
        <p:nvSpPr>
          <p:cNvPr id="3" name="Content Placeholder 2"/>
          <p:cNvSpPr>
            <a:spLocks noGrp="1"/>
          </p:cNvSpPr>
          <p:nvPr>
            <p:ph idx="1"/>
          </p:nvPr>
        </p:nvSpPr>
        <p:spPr>
          <a:xfrm>
            <a:off x="513167" y="2595562"/>
            <a:ext cx="8211733" cy="4049178"/>
          </a:xfrm>
        </p:spPr>
        <p:txBody>
          <a:bodyPr>
            <a:normAutofit/>
          </a:bodyPr>
          <a:lstStyle/>
          <a:p>
            <a:pPr algn="just"/>
            <a:r>
              <a:rPr lang="en-GB" dirty="0"/>
              <a:t>Wundt was interested in </a:t>
            </a:r>
            <a:r>
              <a:rPr lang="en-GB" b="1" dirty="0"/>
              <a:t>conscious experience</a:t>
            </a:r>
            <a:r>
              <a:rPr lang="en-GB" dirty="0"/>
              <a:t> </a:t>
            </a:r>
            <a:endParaRPr lang="en-GB" dirty="0" smtClean="0"/>
          </a:p>
          <a:p>
            <a:pPr algn="just"/>
            <a:r>
              <a:rPr lang="en-GB" dirty="0" smtClean="0"/>
              <a:t>Introspection means “looking into”</a:t>
            </a:r>
          </a:p>
          <a:p>
            <a:pPr algn="just"/>
            <a:r>
              <a:rPr lang="en-GB" dirty="0" smtClean="0"/>
              <a:t>It is the examination of ones thoughts.</a:t>
            </a:r>
          </a:p>
          <a:p>
            <a:pPr algn="just"/>
            <a:r>
              <a:rPr lang="en-GB" dirty="0" smtClean="0"/>
              <a:t>Subjects would be presented with a problem to solve or something to memorise. They would be asked to report back their inner experiences.</a:t>
            </a:r>
          </a:p>
          <a:p>
            <a:pPr algn="just"/>
            <a:r>
              <a:rPr lang="en-GB" i="1" dirty="0" smtClean="0"/>
              <a:t>Introspection was obtained during task performance rather than after to avoid memory problems.</a:t>
            </a:r>
            <a:endParaRPr lang="en-GB"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973" y="282704"/>
            <a:ext cx="1625537" cy="2167383"/>
          </a:xfrm>
          <a:prstGeom prst="rect">
            <a:avLst/>
          </a:prstGeom>
        </p:spPr>
      </p:pic>
    </p:spTree>
    <p:extLst>
      <p:ext uri="{BB962C8B-B14F-4D97-AF65-F5344CB8AC3E}">
        <p14:creationId xmlns:p14="http://schemas.microsoft.com/office/powerpoint/2010/main" val="4698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0955"/>
            <a:ext cx="8913813" cy="914400"/>
          </a:xfrm>
        </p:spPr>
        <p:txBody>
          <a:bodyPr>
            <a:normAutofit fontScale="90000"/>
          </a:bodyPr>
          <a:lstStyle/>
          <a:p>
            <a:r>
              <a:rPr lang="en-GB" dirty="0"/>
              <a:t>How did this experimental process work? </a:t>
            </a:r>
          </a:p>
        </p:txBody>
      </p:sp>
      <p:sp>
        <p:nvSpPr>
          <p:cNvPr id="3" name="Content Placeholder 2"/>
          <p:cNvSpPr>
            <a:spLocks noGrp="1"/>
          </p:cNvSpPr>
          <p:nvPr>
            <p:ph idx="1"/>
          </p:nvPr>
        </p:nvSpPr>
        <p:spPr>
          <a:xfrm>
            <a:off x="641459" y="2001120"/>
            <a:ext cx="8083441" cy="4265210"/>
          </a:xfrm>
        </p:spPr>
        <p:txBody>
          <a:bodyPr>
            <a:normAutofit/>
          </a:bodyPr>
          <a:lstStyle/>
          <a:p>
            <a:r>
              <a:rPr lang="en-GB" dirty="0"/>
              <a:t>H</a:t>
            </a:r>
            <a:r>
              <a:rPr lang="en-GB" dirty="0" smtClean="0"/>
              <a:t>ighly </a:t>
            </a:r>
            <a:r>
              <a:rPr lang="en-GB" dirty="0"/>
              <a:t>trained observers were presented with carefully controlled sensory events. </a:t>
            </a:r>
            <a:endParaRPr lang="en-GB" dirty="0" smtClean="0"/>
          </a:p>
          <a:p>
            <a:endParaRPr lang="en-GB" dirty="0" smtClean="0"/>
          </a:p>
          <a:p>
            <a:r>
              <a:rPr lang="en-GB" dirty="0" smtClean="0"/>
              <a:t>Describe their </a:t>
            </a:r>
            <a:r>
              <a:rPr lang="en-GB" dirty="0"/>
              <a:t>mental experiences of these events. </a:t>
            </a:r>
            <a:endParaRPr lang="en-GB" dirty="0" smtClean="0"/>
          </a:p>
          <a:p>
            <a:endParaRPr lang="en-GB" dirty="0" smtClean="0"/>
          </a:p>
          <a:p>
            <a:r>
              <a:rPr lang="en-GB" dirty="0" smtClean="0"/>
              <a:t>The </a:t>
            </a:r>
            <a:r>
              <a:rPr lang="en-GB" dirty="0"/>
              <a:t>observations </a:t>
            </a:r>
            <a:r>
              <a:rPr lang="en-GB" dirty="0" smtClean="0"/>
              <a:t>were </a:t>
            </a:r>
            <a:r>
              <a:rPr lang="en-GB" dirty="0"/>
              <a:t>repeated numerous times</a:t>
            </a:r>
            <a:r>
              <a:rPr lang="en-GB" dirty="0" smtClean="0"/>
              <a:t>.</a:t>
            </a:r>
          </a:p>
          <a:p>
            <a:pPr marL="0" indent="0">
              <a:buNone/>
            </a:pPr>
            <a:endParaRPr lang="en-GB" dirty="0" smtClean="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074958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6656"/>
            <a:ext cx="8913813" cy="914400"/>
          </a:xfrm>
        </p:spPr>
        <p:txBody>
          <a:bodyPr/>
          <a:lstStyle/>
          <a:p>
            <a:r>
              <a:rPr lang="en-GB" dirty="0"/>
              <a:t>Introspection – Have a go! </a:t>
            </a:r>
          </a:p>
        </p:txBody>
      </p:sp>
      <p:sp>
        <p:nvSpPr>
          <p:cNvPr id="3" name="Content Placeholder 2"/>
          <p:cNvSpPr>
            <a:spLocks noGrp="1"/>
          </p:cNvSpPr>
          <p:nvPr>
            <p:ph idx="1"/>
          </p:nvPr>
        </p:nvSpPr>
        <p:spPr>
          <a:xfrm>
            <a:off x="756922" y="1901730"/>
            <a:ext cx="7967978" cy="3670767"/>
          </a:xfrm>
        </p:spPr>
        <p:txBody>
          <a:bodyPr/>
          <a:lstStyle/>
          <a:p>
            <a:r>
              <a:rPr lang="en-US" dirty="0"/>
              <a:t>You have been given a </a:t>
            </a:r>
            <a:r>
              <a:rPr lang="en-US" dirty="0" smtClean="0"/>
              <a:t>Sudoku </a:t>
            </a:r>
            <a:r>
              <a:rPr lang="en-US" dirty="0"/>
              <a:t>puzzle to complete. You have </a:t>
            </a:r>
            <a:r>
              <a:rPr lang="en-US" dirty="0" smtClean="0"/>
              <a:t>2 </a:t>
            </a:r>
            <a:r>
              <a:rPr lang="en-US" dirty="0"/>
              <a:t>minutes </a:t>
            </a:r>
            <a:r>
              <a:rPr lang="en-US" dirty="0" smtClean="0"/>
              <a:t>to </a:t>
            </a:r>
            <a:r>
              <a:rPr lang="en-US" dirty="0"/>
              <a:t>complete the </a:t>
            </a:r>
            <a:r>
              <a:rPr lang="en-US" dirty="0" smtClean="0"/>
              <a:t>puzzle</a:t>
            </a:r>
          </a:p>
          <a:p>
            <a:r>
              <a:rPr lang="en-GB" dirty="0"/>
              <a:t>Y</a:t>
            </a:r>
            <a:r>
              <a:rPr lang="en-GB" dirty="0" smtClean="0"/>
              <a:t>ou </a:t>
            </a:r>
            <a:r>
              <a:rPr lang="en-GB" dirty="0"/>
              <a:t>must use introspection to feedback your cognitive processes </a:t>
            </a:r>
            <a:r>
              <a:rPr lang="en-GB" dirty="0" smtClean="0"/>
              <a:t>which will be recorded on your phone</a:t>
            </a:r>
            <a:endParaRPr lang="en-GB" dirty="0"/>
          </a:p>
          <a:p>
            <a:pPr marL="0" indent="0">
              <a:buNone/>
            </a:pPr>
            <a:endParaRPr lang="en-GB" dirty="0"/>
          </a:p>
        </p:txBody>
      </p:sp>
      <p:sp>
        <p:nvSpPr>
          <p:cNvPr id="6" name="Rectangle 5"/>
          <p:cNvSpPr/>
          <p:nvPr/>
        </p:nvSpPr>
        <p:spPr>
          <a:xfrm>
            <a:off x="5029200" y="4111452"/>
            <a:ext cx="3486150" cy="2439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What are the limitations of this method? </a:t>
            </a:r>
          </a:p>
          <a:p>
            <a:pPr algn="ctr"/>
            <a:endParaRPr lang="en-GB" sz="2000" dirty="0">
              <a:solidFill>
                <a:schemeClr val="tx1"/>
              </a:solidFill>
            </a:endParaRPr>
          </a:p>
          <a:p>
            <a:pPr algn="ctr"/>
            <a:r>
              <a:rPr lang="en-GB" sz="2000" dirty="0">
                <a:solidFill>
                  <a:schemeClr val="tx1"/>
                </a:solidFill>
              </a:rPr>
              <a:t>Challenge – Despite its limitations, why do you think this signified the start of Psychology as a science? </a:t>
            </a:r>
          </a:p>
        </p:txBody>
      </p:sp>
      <p:pic>
        <p:nvPicPr>
          <p:cNvPr id="8" name="Picture 7"/>
          <p:cNvPicPr>
            <a:picLocks noChangeAspect="1"/>
          </p:cNvPicPr>
          <p:nvPr/>
        </p:nvPicPr>
        <p:blipFill>
          <a:blip r:embed="rId3"/>
          <a:stretch>
            <a:fillRect/>
          </a:stretch>
        </p:blipFill>
        <p:spPr>
          <a:xfrm>
            <a:off x="320651" y="4001295"/>
            <a:ext cx="2590207" cy="2520093"/>
          </a:xfrm>
          <a:prstGeom prst="rect">
            <a:avLst/>
          </a:prstGeom>
        </p:spPr>
      </p:pic>
    </p:spTree>
    <p:extLst>
      <p:ext uri="{BB962C8B-B14F-4D97-AF65-F5344CB8AC3E}">
        <p14:creationId xmlns:p14="http://schemas.microsoft.com/office/powerpoint/2010/main" val="41581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5562869" cy="4845632"/>
          </a:xfrm>
        </p:spPr>
        <p:txBody>
          <a:bodyPr>
            <a:normAutofit/>
          </a:bodyPr>
          <a:lstStyle/>
          <a:p>
            <a:r>
              <a:rPr lang="en-GB" dirty="0" smtClean="0"/>
              <a:t>Introspection relies primarily on </a:t>
            </a:r>
            <a:r>
              <a:rPr lang="en-GB" b="1" dirty="0" smtClean="0">
                <a:solidFill>
                  <a:srgbClr val="7030A0"/>
                </a:solidFill>
              </a:rPr>
              <a:t>non-observable responses</a:t>
            </a:r>
            <a:r>
              <a:rPr lang="en-GB" dirty="0" smtClean="0"/>
              <a:t> and although participants can report conscious experiences, they are unable to comment on unconscious factors relating to their behaviour.</a:t>
            </a:r>
          </a:p>
          <a:p>
            <a:r>
              <a:rPr lang="en-GB" dirty="0" smtClean="0"/>
              <a:t>Introspection produced data that was </a:t>
            </a:r>
            <a:r>
              <a:rPr lang="en-GB" b="1" dirty="0" smtClean="0">
                <a:solidFill>
                  <a:srgbClr val="7030A0"/>
                </a:solidFill>
              </a:rPr>
              <a:t>subjective</a:t>
            </a:r>
            <a:r>
              <a:rPr lang="en-GB" dirty="0" smtClean="0"/>
              <a:t> (varied greatly from person to person), so it became very difficult to establish general principles. This means that introspective experimental results are not reliably reproduced by other researchers.</a:t>
            </a:r>
          </a:p>
        </p:txBody>
      </p:sp>
      <p:sp>
        <p:nvSpPr>
          <p:cNvPr id="4" name="Title 1"/>
          <p:cNvSpPr>
            <a:spLocks noGrp="1"/>
          </p:cNvSpPr>
          <p:nvPr>
            <p:ph type="title"/>
          </p:nvPr>
        </p:nvSpPr>
        <p:spPr>
          <a:xfrm>
            <a:off x="0" y="478640"/>
            <a:ext cx="8913813" cy="914400"/>
          </a:xfrm>
          <a:solidFill>
            <a:srgbClr val="1B1E3E"/>
          </a:solidFill>
          <a:ln>
            <a:solidFill>
              <a:schemeClr val="accent1"/>
            </a:solidFill>
          </a:ln>
        </p:spPr>
        <p:txBody>
          <a:bodyPr>
            <a:normAutofit/>
          </a:bodyPr>
          <a:lstStyle/>
          <a:p>
            <a:r>
              <a:rPr lang="en-US" sz="4800" b="1" dirty="0" smtClean="0">
                <a:latin typeface="+mn-lt"/>
              </a:rPr>
              <a:t>Introspection</a:t>
            </a:r>
            <a:endParaRPr lang="en-GB" sz="4800"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7465" y="507553"/>
            <a:ext cx="771275" cy="104070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110" y="2707010"/>
            <a:ext cx="2551562" cy="2954071"/>
          </a:xfrm>
          <a:prstGeom prst="rect">
            <a:avLst/>
          </a:prstGeom>
        </p:spPr>
      </p:pic>
    </p:spTree>
    <p:extLst>
      <p:ext uri="{BB962C8B-B14F-4D97-AF65-F5344CB8AC3E}">
        <p14:creationId xmlns:p14="http://schemas.microsoft.com/office/powerpoint/2010/main" val="191166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erceptio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133</TotalTime>
  <Words>1043</Words>
  <Application>Microsoft Office PowerPoint</Application>
  <PresentationFormat>On-screen Show (4:3)</PresentationFormat>
  <Paragraphs>106</Paragraphs>
  <Slides>23</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Candara</vt:lpstr>
      <vt:lpstr>Century Gothic</vt:lpstr>
      <vt:lpstr>Wingdings 2</vt:lpstr>
      <vt:lpstr>Perception</vt:lpstr>
      <vt:lpstr>Introspection and emergence of psychology as a science</vt:lpstr>
      <vt:lpstr>Starter</vt:lpstr>
      <vt:lpstr>That is your group for today</vt:lpstr>
      <vt:lpstr>Objectives</vt:lpstr>
      <vt:lpstr>Wilhelm Wundt</vt:lpstr>
      <vt:lpstr>What is introspection?</vt:lpstr>
      <vt:lpstr>How did this experimental process work? </vt:lpstr>
      <vt:lpstr>Introspection – Have a go! </vt:lpstr>
      <vt:lpstr>Introspection</vt:lpstr>
      <vt:lpstr>However, at the time…</vt:lpstr>
      <vt:lpstr>Furthermore….</vt:lpstr>
      <vt:lpstr>Activity</vt:lpstr>
      <vt:lpstr>Exam Practice</vt:lpstr>
      <vt:lpstr> Explain Wundt’s contribution to the development of Psychology (4 Marks)  </vt:lpstr>
      <vt:lpstr>Outline one criticism of introspection as a method of investigation  (3 marks).</vt:lpstr>
      <vt:lpstr>Explain/ Discuss the emergence of Psychology as a science( 8 marks)</vt:lpstr>
      <vt:lpstr>Emergence of psychology as a science</vt:lpstr>
      <vt:lpstr>Psychology as a Science</vt:lpstr>
      <vt:lpstr>PowerPoint Presentation</vt:lpstr>
      <vt:lpstr>PowerPoint Presentation</vt:lpstr>
      <vt:lpstr>PowerPoint Presentation</vt:lpstr>
      <vt:lpstr>PowerPoint Presentation</vt:lpstr>
      <vt:lpstr>Debate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Introspection and features of science</dc:title>
  <dc:creator>Ellie</dc:creator>
  <cp:lastModifiedBy>Ellie Lumsden</cp:lastModifiedBy>
  <cp:revision>17</cp:revision>
  <dcterms:created xsi:type="dcterms:W3CDTF">2018-09-13T14:44:56Z</dcterms:created>
  <dcterms:modified xsi:type="dcterms:W3CDTF">2018-09-14T07:10:49Z</dcterms:modified>
</cp:coreProperties>
</file>